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B_965711A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5F449E-2BA1-1656-8156-C973627D4D87}" name="Costanza Pagnin" initials="CP" userId="S::costanza.pagnin01@icatt.it::afa2a34b-177e-4f1b-ab18-541ea5d45d8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3"/>
    <p:restoredTop sz="95840"/>
  </p:normalViewPr>
  <p:slideViewPr>
    <p:cSldViewPr snapToGrid="0">
      <p:cViewPr>
        <p:scale>
          <a:sx n="100" d="100"/>
          <a:sy n="100" d="100"/>
        </p:scale>
        <p:origin x="84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B_965711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08D4DB-EF8E-EC48-A77E-4A225B1A9F50}" authorId="{1E5F449E-2BA1-1656-8156-C973627D4D87}" created="2023-06-19T09:43:58.932">
    <pc:sldMkLst xmlns:pc="http://schemas.microsoft.com/office/powerpoint/2013/main/command">
      <pc:docMk/>
      <pc:sldMk cId="2522288550" sldId="267"/>
    </pc:sldMkLst>
    <p188:txBody>
      <a:bodyPr/>
      <a:lstStyle/>
      <a:p>
        <a:r>
          <a:rPr lang="en-IT"/>
          <a:t>We compared Carrefour elements from A with Carrefour elements in B. If they were the same, we added the corresponding Esselunga product from B to A, creating a new dataframe with 3 columns.  
Similarly, we compared Conad elements from C with Conad elements from A, adding Carrefour products  when matching.
Finally, we compared Esselunga elements from B with Esselunga elements in C, adding Conad   
     products when matching.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965711A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E41A-97EE-66CB-CFD3-839D50A78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2558821"/>
            <a:ext cx="8361229" cy="2098226"/>
          </a:xfrm>
        </p:spPr>
        <p:txBody>
          <a:bodyPr/>
          <a:lstStyle/>
          <a:p>
            <a:r>
              <a:rPr lang="en-GB" dirty="0"/>
              <a:t>S</a:t>
            </a:r>
            <a:r>
              <a:rPr lang="en-IT" dirty="0"/>
              <a:t>upermarket products: </a:t>
            </a:r>
            <a:br>
              <a:rPr lang="en-IT" dirty="0"/>
            </a:br>
            <a:r>
              <a:rPr lang="en-IT" dirty="0"/>
              <a:t>A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A40A7-E01F-BBFB-833D-5305BF1A1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2" y="4548981"/>
            <a:ext cx="6831673" cy="1086237"/>
          </a:xfrm>
        </p:spPr>
        <p:txBody>
          <a:bodyPr/>
          <a:lstStyle/>
          <a:p>
            <a:r>
              <a:rPr lang="it-IT" dirty="0"/>
              <a:t>b</a:t>
            </a:r>
            <a:r>
              <a:rPr lang="en-IT" dirty="0"/>
              <a:t>etween Carrefour, Esselunga and Conad</a:t>
            </a:r>
          </a:p>
        </p:txBody>
      </p:sp>
    </p:spTree>
    <p:extLst>
      <p:ext uri="{BB962C8B-B14F-4D97-AF65-F5344CB8AC3E}">
        <p14:creationId xmlns:p14="http://schemas.microsoft.com/office/powerpoint/2010/main" val="211428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2983-5D16-6DEF-54D1-296B1B48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461" y="280852"/>
            <a:ext cx="9601200" cy="1485900"/>
          </a:xfrm>
        </p:spPr>
        <p:txBody>
          <a:bodyPr>
            <a:normAutofit/>
          </a:bodyPr>
          <a:lstStyle/>
          <a:p>
            <a:r>
              <a:rPr lang="en-IT" dirty="0"/>
              <a:t>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CD708-E19F-AB39-AB48-1B94A49EB870}"/>
              </a:ext>
            </a:extLst>
          </p:cNvPr>
          <p:cNvSpPr txBox="1"/>
          <p:nvPr/>
        </p:nvSpPr>
        <p:spPr>
          <a:xfrm>
            <a:off x="1011461" y="1164503"/>
            <a:ext cx="93773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aseline="0" dirty="0"/>
              <a:t>We exported the integrated dataset into SQL and made some queries. </a:t>
            </a:r>
          </a:p>
          <a:p>
            <a:pPr lvl="0"/>
            <a:endParaRPr lang="en-US" dirty="0"/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Find</a:t>
            </a:r>
            <a:r>
              <a:rPr lang="en-GB" baseline="0" dirty="0"/>
              <a:t> the most convenient store to buy </a:t>
            </a:r>
            <a:r>
              <a:rPr lang="en-GB" dirty="0" err="1"/>
              <a:t>N</a:t>
            </a:r>
            <a:r>
              <a:rPr lang="en-GB" baseline="0" dirty="0" err="1"/>
              <a:t>oberasco</a:t>
            </a:r>
            <a:r>
              <a:rPr lang="en-GB" baseline="0" dirty="0"/>
              <a:t> dried fruit</a:t>
            </a:r>
          </a:p>
          <a:p>
            <a:pPr marL="285750" lvl="0" indent="-285750">
              <a:buFont typeface="Wingdings" pitchFamily="2" charset="2"/>
              <a:buChar char="§"/>
            </a:pPr>
            <a:endParaRPr lang="en-US" dirty="0"/>
          </a:p>
          <a:p>
            <a:pPr marL="285750" lvl="0" indent="-285750">
              <a:buFont typeface="Wingdings" pitchFamily="2" charset="2"/>
              <a:buChar char="§"/>
            </a:pPr>
            <a:endParaRPr lang="en-US" dirty="0"/>
          </a:p>
          <a:p>
            <a:pPr marL="285750" lvl="0" indent="-285750">
              <a:buFont typeface="Wingdings" pitchFamily="2" charset="2"/>
              <a:buChar char="§"/>
            </a:pPr>
            <a:endParaRPr lang="en-US" dirty="0"/>
          </a:p>
          <a:p>
            <a:pPr marL="285750" lvl="0" indent="-285750">
              <a:buFont typeface="Wingdings" pitchFamily="2" charset="2"/>
              <a:buChar char="§"/>
            </a:pPr>
            <a:endParaRPr lang="en-US" dirty="0"/>
          </a:p>
          <a:p>
            <a:pPr marL="285750" lvl="0" indent="-285750">
              <a:buFont typeface="Wingdings" pitchFamily="2" charset="2"/>
              <a:buChar char="§"/>
            </a:pPr>
            <a:endParaRPr lang="en-US" dirty="0"/>
          </a:p>
          <a:p>
            <a:pPr marL="285750" lvl="0" indent="-285750">
              <a:buFont typeface="Wingdings" pitchFamily="2" charset="2"/>
              <a:buChar char="§"/>
            </a:pPr>
            <a:endParaRPr lang="en-US" dirty="0"/>
          </a:p>
          <a:p>
            <a:pPr lvl="0"/>
            <a:endParaRPr lang="en-US" dirty="0"/>
          </a:p>
          <a:p>
            <a:pPr marL="285750" lvl="0" indent="-285750">
              <a:buFont typeface="Wingdings" pitchFamily="2" charset="2"/>
              <a:buChar char="§"/>
            </a:pPr>
            <a:r>
              <a:rPr lang="en-GB" baseline="0" dirty="0"/>
              <a:t>Suppose that you need apples,  pears and bananas. Where best to buy them to spend less?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AE0CB-C96D-D7FB-A06D-CD348B7CA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73" y="2477069"/>
            <a:ext cx="10597230" cy="1068185"/>
          </a:xfrm>
          <a:prstGeom prst="rect">
            <a:avLst/>
          </a:prstGeom>
        </p:spPr>
      </p:pic>
      <p:pic>
        <p:nvPicPr>
          <p:cNvPr id="5" name="Picture 4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D6065670-5C7E-CE9D-9998-37EDAA3D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38" y="4521272"/>
            <a:ext cx="3568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0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1724E-5FAD-183A-32B5-16A346BE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89" y="57177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THANK YOU FOR YOUR ATTENTION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8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8DC1-F361-CEA7-3A91-4E17C3A8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2" y="567274"/>
            <a:ext cx="9601200" cy="1485900"/>
          </a:xfrm>
        </p:spPr>
        <p:txBody>
          <a:bodyPr/>
          <a:lstStyle/>
          <a:p>
            <a:r>
              <a:rPr lang="en-IT" dirty="0"/>
              <a:t>Main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DFD71-01DD-3A31-93C1-5CD7DD6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202" y="1474262"/>
            <a:ext cx="9601200" cy="3581400"/>
          </a:xfrm>
        </p:spPr>
        <p:txBody>
          <a:bodyPr/>
          <a:lstStyle/>
          <a:p>
            <a:pPr algn="just"/>
            <a:r>
              <a:rPr lang="en-GB" dirty="0"/>
              <a:t>O</a:t>
            </a:r>
            <a:r>
              <a:rPr lang="en-IT" dirty="0"/>
              <a:t>ur main goal was to </a:t>
            </a:r>
            <a:r>
              <a:rPr lang="en-IT" b="1" u="sng" dirty="0"/>
              <a:t>compare prices</a:t>
            </a:r>
            <a:r>
              <a:rPr lang="en-IT" b="1" dirty="0"/>
              <a:t> </a:t>
            </a:r>
            <a:r>
              <a:rPr lang="en-IT" dirty="0"/>
              <a:t>of the </a:t>
            </a:r>
            <a:r>
              <a:rPr lang="en-IT" b="1" u="sng" dirty="0"/>
              <a:t>same products </a:t>
            </a:r>
            <a:r>
              <a:rPr lang="en-IT" dirty="0"/>
              <a:t>across 3 supermarkets in Milan: Esselunga, Conad and Carrefour.</a:t>
            </a:r>
          </a:p>
          <a:p>
            <a:pPr algn="just"/>
            <a:r>
              <a:rPr lang="en-IT" dirty="0"/>
              <a:t>The technique we employed to carry out this task is web scraping.</a:t>
            </a:r>
          </a:p>
          <a:p>
            <a:pPr algn="just"/>
            <a:r>
              <a:rPr lang="en-IT" dirty="0"/>
              <a:t>For each supermarket, we obtained all product names, their prices and the categories they belong to.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endParaRPr lang="en-IT" dirty="0"/>
          </a:p>
        </p:txBody>
      </p: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E9611C67-87AC-C917-9C4B-CCA7F010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925630"/>
            <a:ext cx="4826000" cy="2260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15DC9-D2FB-4A15-73B3-4E46C552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78" y="4312711"/>
            <a:ext cx="4497326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EA61-8B6B-BDF3-27F9-9BEC2B65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055" y="788256"/>
            <a:ext cx="2040467" cy="808086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IT" dirty="0"/>
              <a:t>rom….</a:t>
            </a:r>
          </a:p>
        </p:txBody>
      </p:sp>
      <p:pic>
        <p:nvPicPr>
          <p:cNvPr id="7" name="Picture 6" descr="A picture containing text, website, web page, software&#10;&#10;Description automatically generated">
            <a:extLst>
              <a:ext uri="{FF2B5EF4-FFF2-40B4-BE49-F238E27FC236}">
                <a16:creationId xmlns:a16="http://schemas.microsoft.com/office/drawing/2014/main" id="{93EFC606-FBF7-1FFF-466F-EE8E2597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55" y="1863147"/>
            <a:ext cx="4678784" cy="3131706"/>
          </a:xfrm>
          <a:prstGeom prst="rect">
            <a:avLst/>
          </a:prstGeom>
        </p:spPr>
      </p:pic>
      <p:pic>
        <p:nvPicPr>
          <p:cNvPr id="11" name="Picture 10" descr="A screenshot of a grocery store&#10;&#10;Description automatically generated with low confidence">
            <a:extLst>
              <a:ext uri="{FF2B5EF4-FFF2-40B4-BE49-F238E27FC236}">
                <a16:creationId xmlns:a16="http://schemas.microsoft.com/office/drawing/2014/main" id="{245D418B-4A91-AB19-6A10-F5DA49D1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852" y="377247"/>
            <a:ext cx="4134325" cy="2438191"/>
          </a:xfrm>
          <a:prstGeom prst="rect">
            <a:avLst/>
          </a:prstGeom>
        </p:spPr>
      </p:pic>
      <p:pic>
        <p:nvPicPr>
          <p:cNvPr id="16" name="Picture 15" descr="A screenshot of a grocery store&#10;&#10;Description automatically generated with medium confidence">
            <a:extLst>
              <a:ext uri="{FF2B5EF4-FFF2-40B4-BE49-F238E27FC236}">
                <a16:creationId xmlns:a16="http://schemas.microsoft.com/office/drawing/2014/main" id="{157EB6E7-E21B-A738-9AA8-EF60B9A3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791" y="3051753"/>
            <a:ext cx="41343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CEA6-5051-10A5-0402-F80A4559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253" y="843448"/>
            <a:ext cx="1338414" cy="883752"/>
          </a:xfrm>
        </p:spPr>
        <p:txBody>
          <a:bodyPr>
            <a:normAutofit/>
          </a:bodyPr>
          <a:lstStyle/>
          <a:p>
            <a:r>
              <a:rPr lang="en-IT" sz="5400" dirty="0"/>
              <a:t>…to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DBED7-DF99-E97D-0EB4-41770980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39" y="2526446"/>
            <a:ext cx="6457021" cy="1805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94CD5-61E3-F14D-A617-A33441A9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20" y="4686299"/>
            <a:ext cx="6015476" cy="1718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3A46D-1057-D854-32D0-0DFD119C3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483" y="319534"/>
            <a:ext cx="5605879" cy="18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00F0-70FA-5E20-8608-DE9B9752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PREPROCESSING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1B43-8C42-7B54-8D2E-31674BB1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pPr algn="just"/>
            <a:r>
              <a:rPr lang="en-GB" dirty="0"/>
              <a:t>We standardised the prices across the three supermarkets </a:t>
            </a:r>
          </a:p>
          <a:p>
            <a:pPr algn="just"/>
            <a:r>
              <a:rPr lang="en-GB" dirty="0"/>
              <a:t>extracted quantities when present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D6C5C-C628-3D4B-599D-D2258F7A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7" y="3429000"/>
            <a:ext cx="4263112" cy="1371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E6064-49CA-795F-EC90-B0B15108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701" y="3428271"/>
            <a:ext cx="4377419" cy="137302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1084184-F99F-8907-ABCF-930CB67EA5A0}"/>
              </a:ext>
            </a:extLst>
          </p:cNvPr>
          <p:cNvSpPr/>
          <p:nvPr/>
        </p:nvSpPr>
        <p:spPr>
          <a:xfrm>
            <a:off x="6037217" y="3866750"/>
            <a:ext cx="66620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339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A360-7351-B9BD-44F2-936FCD15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96" y="296084"/>
            <a:ext cx="9601200" cy="1485900"/>
          </a:xfrm>
        </p:spPr>
        <p:txBody>
          <a:bodyPr/>
          <a:lstStyle/>
          <a:p>
            <a:r>
              <a:rPr lang="en-IT" dirty="0"/>
              <a:t>DATA INTEGRATION</a:t>
            </a:r>
            <a:br>
              <a:rPr lang="en-IT" dirty="0"/>
            </a:br>
            <a:r>
              <a:rPr lang="en-IT" sz="2000" dirty="0"/>
              <a:t>from three different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7BEE0-BFAB-0A01-CE5B-CA368BD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7184"/>
            <a:ext cx="9601200" cy="609600"/>
          </a:xfrm>
        </p:spPr>
        <p:txBody>
          <a:bodyPr>
            <a:noAutofit/>
          </a:bodyPr>
          <a:lstStyle/>
          <a:p>
            <a:pPr algn="just"/>
            <a:r>
              <a:rPr lang="en-IT" dirty="0"/>
              <a:t>Firstly we performed pairwise comparisons. For each supermarket, we looked for matching products from one other supermarket, provided that the products shared the same weight</a:t>
            </a:r>
          </a:p>
          <a:p>
            <a:pPr algn="just"/>
            <a:r>
              <a:rPr lang="en-IT" dirty="0"/>
              <a:t>In order for there to be a match, we imposed the condition that two product strings had to have a cosine similarity of at least 70% </a:t>
            </a:r>
          </a:p>
          <a:p>
            <a:pPr algn="just"/>
            <a:r>
              <a:rPr lang="en-IT" dirty="0"/>
              <a:t>We created a Category column, where we saved the category names of the identified products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A2B07C-5F11-B22B-4398-68CAF6220F40}"/>
              </a:ext>
            </a:extLst>
          </p:cNvPr>
          <p:cNvSpPr txBox="1">
            <a:spLocks/>
          </p:cNvSpPr>
          <p:nvPr/>
        </p:nvSpPr>
        <p:spPr>
          <a:xfrm>
            <a:off x="1371600" y="5835938"/>
            <a:ext cx="9601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T" dirty="0"/>
              <a:t>We decided to keep products even in the case they presented no matches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4DAB2-ED5B-0152-0AE7-804C4DB7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973" y="3901529"/>
            <a:ext cx="5892053" cy="17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2444E373-BF4B-3E10-BCA9-91F4E273F707}"/>
              </a:ext>
            </a:extLst>
          </p:cNvPr>
          <p:cNvGrpSpPr/>
          <p:nvPr/>
        </p:nvGrpSpPr>
        <p:grpSpPr>
          <a:xfrm>
            <a:off x="1692425" y="154615"/>
            <a:ext cx="1113390" cy="1813731"/>
            <a:chOff x="1692425" y="154615"/>
            <a:chExt cx="1113390" cy="18137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03C210-C523-60FE-D802-439882D3C9E8}"/>
                </a:ext>
              </a:extLst>
            </p:cNvPr>
            <p:cNvSpPr txBox="1"/>
            <p:nvPr/>
          </p:nvSpPr>
          <p:spPr>
            <a:xfrm>
              <a:off x="1692425" y="1589486"/>
              <a:ext cx="263253" cy="37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A</a:t>
              </a:r>
            </a:p>
          </p:txBody>
        </p:sp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DBEFF849-8BB1-AEC9-3A8C-DD3F37EE8A18}"/>
                </a:ext>
              </a:extLst>
            </p:cNvPr>
            <p:cNvGrpSpPr/>
            <p:nvPr/>
          </p:nvGrpSpPr>
          <p:grpSpPr>
            <a:xfrm>
              <a:off x="1987539" y="154615"/>
              <a:ext cx="818276" cy="1796117"/>
              <a:chOff x="1987539" y="154615"/>
              <a:chExt cx="818276" cy="179611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5B3E4EA-99EC-B742-48C0-EC6C490F48A5}"/>
                  </a:ext>
                </a:extLst>
              </p:cNvPr>
              <p:cNvSpPr/>
              <p:nvPr/>
            </p:nvSpPr>
            <p:spPr>
              <a:xfrm>
                <a:off x="1987539" y="427757"/>
                <a:ext cx="401859" cy="1522975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AC6AAF7-07A6-F50A-5260-F34331574049}"/>
                  </a:ext>
                </a:extLst>
              </p:cNvPr>
              <p:cNvSpPr/>
              <p:nvPr/>
            </p:nvSpPr>
            <p:spPr>
              <a:xfrm>
                <a:off x="2383076" y="427758"/>
                <a:ext cx="401859" cy="11581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5F86E9-3AA0-9743-4377-D401FEF53473}"/>
                  </a:ext>
                </a:extLst>
              </p:cNvPr>
              <p:cNvSpPr txBox="1"/>
              <p:nvPr/>
            </p:nvSpPr>
            <p:spPr>
              <a:xfrm>
                <a:off x="2403956" y="154615"/>
                <a:ext cx="4018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1100" dirty="0"/>
                  <a:t>CO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7CAF5A-1AAF-29C1-A8FF-A0B45651746E}"/>
                  </a:ext>
                </a:extLst>
              </p:cNvPr>
              <p:cNvSpPr txBox="1"/>
              <p:nvPr/>
            </p:nvSpPr>
            <p:spPr>
              <a:xfrm>
                <a:off x="2038740" y="156223"/>
                <a:ext cx="4018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1100" dirty="0"/>
                  <a:t>CA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63200CA-C5C0-C05A-CBC2-DDAC115EF5C5}"/>
                  </a:ext>
                </a:extLst>
              </p:cNvPr>
              <p:cNvSpPr/>
              <p:nvPr/>
            </p:nvSpPr>
            <p:spPr>
              <a:xfrm>
                <a:off x="1987539" y="427757"/>
                <a:ext cx="797396" cy="152297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</p:grpSp>
      <p:sp>
        <p:nvSpPr>
          <p:cNvPr id="81" name="Down Arrow 80">
            <a:extLst>
              <a:ext uri="{FF2B5EF4-FFF2-40B4-BE49-F238E27FC236}">
                <a16:creationId xmlns:a16="http://schemas.microsoft.com/office/drawing/2014/main" id="{1C9D7523-A7EE-DE58-DB35-50A32B6318A4}"/>
              </a:ext>
            </a:extLst>
          </p:cNvPr>
          <p:cNvSpPr/>
          <p:nvPr/>
        </p:nvSpPr>
        <p:spPr>
          <a:xfrm>
            <a:off x="5895653" y="4173187"/>
            <a:ext cx="401859" cy="40885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27AA2D4-0938-C847-E1F3-FFE4579835AB}"/>
              </a:ext>
            </a:extLst>
          </p:cNvPr>
          <p:cNvGrpSpPr/>
          <p:nvPr/>
        </p:nvGrpSpPr>
        <p:grpSpPr>
          <a:xfrm>
            <a:off x="5377645" y="126202"/>
            <a:ext cx="1243464" cy="1822036"/>
            <a:chOff x="5377645" y="126202"/>
            <a:chExt cx="1243464" cy="1822036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3658AB59-303E-2920-57E2-CFAD9F246912}"/>
                </a:ext>
              </a:extLst>
            </p:cNvPr>
            <p:cNvGrpSpPr/>
            <p:nvPr/>
          </p:nvGrpSpPr>
          <p:grpSpPr>
            <a:xfrm>
              <a:off x="5675572" y="126202"/>
              <a:ext cx="945537" cy="1785997"/>
              <a:chOff x="5675572" y="126202"/>
              <a:chExt cx="945537" cy="178599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FAFEC02-CDEF-69DC-447A-F12C0C039A84}"/>
                  </a:ext>
                </a:extLst>
              </p:cNvPr>
              <p:cNvSpPr/>
              <p:nvPr/>
            </p:nvSpPr>
            <p:spPr>
              <a:xfrm>
                <a:off x="5694058" y="389224"/>
                <a:ext cx="401859" cy="152297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D546016-CAC0-9122-9647-14DE83E4DC53}"/>
                  </a:ext>
                </a:extLst>
              </p:cNvPr>
              <p:cNvSpPr/>
              <p:nvPr/>
            </p:nvSpPr>
            <p:spPr>
              <a:xfrm>
                <a:off x="6096583" y="389223"/>
                <a:ext cx="401859" cy="1158157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8E806D-B5C8-C5DA-6585-89B5D51CEBF5}"/>
                  </a:ext>
                </a:extLst>
              </p:cNvPr>
              <p:cNvSpPr txBox="1"/>
              <p:nvPr/>
            </p:nvSpPr>
            <p:spPr>
              <a:xfrm>
                <a:off x="5748939" y="126202"/>
                <a:ext cx="3693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1100" dirty="0"/>
                  <a:t>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3DE808F-DC3E-4D32-3C2C-9CEAD2F76C8B}"/>
                  </a:ext>
                </a:extLst>
              </p:cNvPr>
              <p:cNvSpPr txBox="1"/>
              <p:nvPr/>
            </p:nvSpPr>
            <p:spPr>
              <a:xfrm>
                <a:off x="6116315" y="127610"/>
                <a:ext cx="5047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1100" dirty="0"/>
                  <a:t>CA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61EDE8A-DB13-DB26-B696-8ABD49EACA53}"/>
                  </a:ext>
                </a:extLst>
              </p:cNvPr>
              <p:cNvSpPr/>
              <p:nvPr/>
            </p:nvSpPr>
            <p:spPr>
              <a:xfrm>
                <a:off x="5675572" y="389222"/>
                <a:ext cx="822870" cy="152297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5" name="TextBox 30">
              <a:extLst>
                <a:ext uri="{FF2B5EF4-FFF2-40B4-BE49-F238E27FC236}">
                  <a16:creationId xmlns:a16="http://schemas.microsoft.com/office/drawing/2014/main" id="{8D42D107-640D-645D-BBC8-2334A3C57C6F}"/>
                </a:ext>
              </a:extLst>
            </p:cNvPr>
            <p:cNvSpPr txBox="1"/>
            <p:nvPr/>
          </p:nvSpPr>
          <p:spPr>
            <a:xfrm>
              <a:off x="5377645" y="1569378"/>
              <a:ext cx="263253" cy="37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B</a:t>
              </a:r>
              <a:endParaRPr lang="en-IT" dirty="0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98204308-F47B-404C-C1A4-5313EAD82DB5}"/>
              </a:ext>
            </a:extLst>
          </p:cNvPr>
          <p:cNvGrpSpPr/>
          <p:nvPr/>
        </p:nvGrpSpPr>
        <p:grpSpPr>
          <a:xfrm>
            <a:off x="9487949" y="156099"/>
            <a:ext cx="1235181" cy="1812247"/>
            <a:chOff x="9487949" y="156099"/>
            <a:chExt cx="1235181" cy="1812247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8B454FFD-9B71-AF46-5D93-4C5741D2AAB2}"/>
                </a:ext>
              </a:extLst>
            </p:cNvPr>
            <p:cNvGrpSpPr/>
            <p:nvPr/>
          </p:nvGrpSpPr>
          <p:grpSpPr>
            <a:xfrm>
              <a:off x="9784302" y="156099"/>
              <a:ext cx="938828" cy="1794632"/>
              <a:chOff x="9784302" y="156099"/>
              <a:chExt cx="938828" cy="17946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62C68E-0748-8CEB-21D1-9B98E29D8234}"/>
                  </a:ext>
                </a:extLst>
              </p:cNvPr>
              <p:cNvSpPr/>
              <p:nvPr/>
            </p:nvSpPr>
            <p:spPr>
              <a:xfrm>
                <a:off x="10195737" y="427756"/>
                <a:ext cx="401859" cy="10272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205EE29-81AF-180C-7839-627778DA456F}"/>
                  </a:ext>
                </a:extLst>
              </p:cNvPr>
              <p:cNvSpPr/>
              <p:nvPr/>
            </p:nvSpPr>
            <p:spPr>
              <a:xfrm>
                <a:off x="9804362" y="427756"/>
                <a:ext cx="401859" cy="152297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F00D7F-3BF7-8365-DC5E-51C3BAD07CBA}"/>
                  </a:ext>
                </a:extLst>
              </p:cNvPr>
              <p:cNvSpPr txBox="1"/>
              <p:nvPr/>
            </p:nvSpPr>
            <p:spPr>
              <a:xfrm>
                <a:off x="10218336" y="160304"/>
                <a:ext cx="5047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1100" dirty="0"/>
                  <a:t>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5B0DA7-5672-BA6B-67C4-0ACC44F86F7E}"/>
                  </a:ext>
                </a:extLst>
              </p:cNvPr>
              <p:cNvSpPr txBox="1"/>
              <p:nvPr/>
            </p:nvSpPr>
            <p:spPr>
              <a:xfrm>
                <a:off x="9857522" y="156099"/>
                <a:ext cx="4018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1100"/>
                  <a:t>CO</a:t>
                </a:r>
                <a:endParaRPr lang="en-IT" sz="11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E681C7F-0B4E-A32A-2B56-55D9DB02512B}"/>
                  </a:ext>
                </a:extLst>
              </p:cNvPr>
              <p:cNvSpPr/>
              <p:nvPr/>
            </p:nvSpPr>
            <p:spPr>
              <a:xfrm>
                <a:off x="9784302" y="425263"/>
                <a:ext cx="822870" cy="152297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BA0E1BF1-C7BE-ADB7-D95F-8DAD5BC0E229}"/>
                </a:ext>
              </a:extLst>
            </p:cNvPr>
            <p:cNvSpPr txBox="1"/>
            <p:nvPr/>
          </p:nvSpPr>
          <p:spPr>
            <a:xfrm>
              <a:off x="9487949" y="1589486"/>
              <a:ext cx="263253" cy="37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C</a:t>
              </a:r>
              <a:endParaRPr lang="en-IT" dirty="0"/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E32AAB82-10A2-EB7C-43E7-72C4CB17DA1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386237" y="1950732"/>
            <a:ext cx="783473" cy="792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D0348B5-9D8E-54DC-43DF-7B487EF097A6}"/>
              </a:ext>
            </a:extLst>
          </p:cNvPr>
          <p:cNvCxnSpPr>
            <a:stCxn id="56" idx="2"/>
          </p:cNvCxnSpPr>
          <p:nvPr/>
        </p:nvCxnSpPr>
        <p:spPr>
          <a:xfrm>
            <a:off x="2386237" y="1950732"/>
            <a:ext cx="3696215" cy="792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194B97E3-D91B-4F74-58A7-F6B9E2025841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3169710" y="1912197"/>
            <a:ext cx="2917297" cy="831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3E19731A-F112-2797-38EA-C9C94D3E0F85}"/>
              </a:ext>
            </a:extLst>
          </p:cNvPr>
          <p:cNvCxnSpPr>
            <a:stCxn id="58" idx="2"/>
          </p:cNvCxnSpPr>
          <p:nvPr/>
        </p:nvCxnSpPr>
        <p:spPr>
          <a:xfrm flipH="1">
            <a:off x="9396494" y="1948238"/>
            <a:ext cx="799243" cy="794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F927828A-4DAD-5A9E-0AE7-A177F3C93C19}"/>
              </a:ext>
            </a:extLst>
          </p:cNvPr>
          <p:cNvCxnSpPr>
            <a:stCxn id="57" idx="2"/>
          </p:cNvCxnSpPr>
          <p:nvPr/>
        </p:nvCxnSpPr>
        <p:spPr>
          <a:xfrm>
            <a:off x="6087007" y="1912197"/>
            <a:ext cx="3309487" cy="831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81D59183-4F25-9078-16D2-5A32C42C4FAC}"/>
              </a:ext>
            </a:extLst>
          </p:cNvPr>
          <p:cNvCxnSpPr>
            <a:stCxn id="58" idx="2"/>
          </p:cNvCxnSpPr>
          <p:nvPr/>
        </p:nvCxnSpPr>
        <p:spPr>
          <a:xfrm flipH="1">
            <a:off x="6082452" y="1948238"/>
            <a:ext cx="4113285" cy="794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33D7DC0D-8FB3-EA0D-8F6A-35C82E9BA191}"/>
              </a:ext>
            </a:extLst>
          </p:cNvPr>
          <p:cNvGrpSpPr/>
          <p:nvPr/>
        </p:nvGrpSpPr>
        <p:grpSpPr>
          <a:xfrm>
            <a:off x="2272329" y="2851173"/>
            <a:ext cx="1500170" cy="1244647"/>
            <a:chOff x="2272329" y="2851173"/>
            <a:chExt cx="1500170" cy="1244647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A8136AB9-58BD-8C07-0F25-8664F6C367B5}"/>
                </a:ext>
              </a:extLst>
            </p:cNvPr>
            <p:cNvGrpSpPr/>
            <p:nvPr/>
          </p:nvGrpSpPr>
          <p:grpSpPr>
            <a:xfrm>
              <a:off x="2573244" y="2851173"/>
              <a:ext cx="1199255" cy="1157289"/>
              <a:chOff x="2573244" y="2851173"/>
              <a:chExt cx="1199255" cy="115728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616754-4DE9-8F68-2B21-BB23D8704B10}"/>
                  </a:ext>
                </a:extLst>
              </p:cNvPr>
              <p:cNvSpPr/>
              <p:nvPr/>
            </p:nvSpPr>
            <p:spPr>
              <a:xfrm>
                <a:off x="3370640" y="2851174"/>
                <a:ext cx="401859" cy="533612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ECDFB97-C8A8-999B-BE70-3EF894231D65}"/>
                  </a:ext>
                </a:extLst>
              </p:cNvPr>
              <p:cNvSpPr/>
              <p:nvPr/>
            </p:nvSpPr>
            <p:spPr>
              <a:xfrm>
                <a:off x="2573244" y="2851174"/>
                <a:ext cx="401859" cy="1157288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7CC096-7CF3-9FE4-3ECB-AD031F5A44B5}"/>
                  </a:ext>
                </a:extLst>
              </p:cNvPr>
              <p:cNvSpPr/>
              <p:nvPr/>
            </p:nvSpPr>
            <p:spPr>
              <a:xfrm>
                <a:off x="2968781" y="2851173"/>
                <a:ext cx="401859" cy="91937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30870B-CC67-4F81-02EE-8DB3112D03AE}"/>
                  </a:ext>
                </a:extLst>
              </p:cNvPr>
              <p:cNvSpPr/>
              <p:nvPr/>
            </p:nvSpPr>
            <p:spPr>
              <a:xfrm>
                <a:off x="2573244" y="2851174"/>
                <a:ext cx="1199255" cy="115728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75" name="TextBox 30">
              <a:extLst>
                <a:ext uri="{FF2B5EF4-FFF2-40B4-BE49-F238E27FC236}">
                  <a16:creationId xmlns:a16="http://schemas.microsoft.com/office/drawing/2014/main" id="{6293E747-49BD-BDA8-171A-7773D9A45527}"/>
                </a:ext>
              </a:extLst>
            </p:cNvPr>
            <p:cNvSpPr txBox="1"/>
            <p:nvPr/>
          </p:nvSpPr>
          <p:spPr>
            <a:xfrm>
              <a:off x="2272329" y="3716960"/>
              <a:ext cx="263253" cy="37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</a:t>
              </a:r>
              <a:endParaRPr lang="en-IT" dirty="0"/>
            </a:p>
          </p:txBody>
        </p:sp>
      </p:grp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59697CDA-B7AD-A35E-4F35-88FA228B62B6}"/>
              </a:ext>
            </a:extLst>
          </p:cNvPr>
          <p:cNvGrpSpPr/>
          <p:nvPr/>
        </p:nvGrpSpPr>
        <p:grpSpPr>
          <a:xfrm>
            <a:off x="5189182" y="2858428"/>
            <a:ext cx="1505061" cy="1237392"/>
            <a:chOff x="5189182" y="2858428"/>
            <a:chExt cx="1505061" cy="1237392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60A67DC7-6950-E9C2-7721-49D2F11CB04D}"/>
                </a:ext>
              </a:extLst>
            </p:cNvPr>
            <p:cNvGrpSpPr/>
            <p:nvPr/>
          </p:nvGrpSpPr>
          <p:grpSpPr>
            <a:xfrm>
              <a:off x="5479770" y="2858428"/>
              <a:ext cx="1214473" cy="1157289"/>
              <a:chOff x="5671418" y="2858428"/>
              <a:chExt cx="1214473" cy="115728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6591BF7-101E-A21E-AB1D-C554BE4A5D67}"/>
                  </a:ext>
                </a:extLst>
              </p:cNvPr>
              <p:cNvSpPr/>
              <p:nvPr/>
            </p:nvSpPr>
            <p:spPr>
              <a:xfrm>
                <a:off x="6073277" y="2858429"/>
                <a:ext cx="401859" cy="88006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FB5513-1DD2-9A57-4243-904382BA2BE3}"/>
                  </a:ext>
                </a:extLst>
              </p:cNvPr>
              <p:cNvSpPr/>
              <p:nvPr/>
            </p:nvSpPr>
            <p:spPr>
              <a:xfrm>
                <a:off x="5671418" y="2858429"/>
                <a:ext cx="401859" cy="115728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4B62066-63FD-F09D-1059-732C95D37ECC}"/>
                  </a:ext>
                </a:extLst>
              </p:cNvPr>
              <p:cNvSpPr/>
              <p:nvPr/>
            </p:nvSpPr>
            <p:spPr>
              <a:xfrm>
                <a:off x="6475136" y="2858428"/>
                <a:ext cx="401859" cy="1047962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99BE469-9F46-B101-0CA4-8B512374C4C5}"/>
                  </a:ext>
                </a:extLst>
              </p:cNvPr>
              <p:cNvSpPr/>
              <p:nvPr/>
            </p:nvSpPr>
            <p:spPr>
              <a:xfrm>
                <a:off x="5686636" y="2858428"/>
                <a:ext cx="1199255" cy="115728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76" name="TextBox 30">
              <a:extLst>
                <a:ext uri="{FF2B5EF4-FFF2-40B4-BE49-F238E27FC236}">
                  <a16:creationId xmlns:a16="http://schemas.microsoft.com/office/drawing/2014/main" id="{C8F123ED-BD4D-487B-E7C1-4108FDA8909A}"/>
                </a:ext>
              </a:extLst>
            </p:cNvPr>
            <p:cNvSpPr txBox="1"/>
            <p:nvPr/>
          </p:nvSpPr>
          <p:spPr>
            <a:xfrm>
              <a:off x="5189182" y="3716960"/>
              <a:ext cx="263253" cy="37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E</a:t>
              </a:r>
              <a:endParaRPr lang="en-IT" dirty="0"/>
            </a:p>
          </p:txBody>
        </p:sp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CC252E60-530C-20BC-3063-713F3D37E45E}"/>
              </a:ext>
            </a:extLst>
          </p:cNvPr>
          <p:cNvGrpSpPr/>
          <p:nvPr/>
        </p:nvGrpSpPr>
        <p:grpSpPr>
          <a:xfrm>
            <a:off x="8539349" y="2851173"/>
            <a:ext cx="1459934" cy="1244647"/>
            <a:chOff x="8539349" y="2851173"/>
            <a:chExt cx="1459934" cy="124464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5B8F1B68-5445-3EDF-D3BD-E590F4C3D1C5}"/>
                </a:ext>
              </a:extLst>
            </p:cNvPr>
            <p:cNvGrpSpPr/>
            <p:nvPr/>
          </p:nvGrpSpPr>
          <p:grpSpPr>
            <a:xfrm>
              <a:off x="8793706" y="2851173"/>
              <a:ext cx="1205577" cy="1157288"/>
              <a:chOff x="8793706" y="2851173"/>
              <a:chExt cx="1205577" cy="115728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8461850-2959-4538-21E9-45F6CE3B5092}"/>
                  </a:ext>
                </a:extLst>
              </p:cNvPr>
              <p:cNvSpPr/>
              <p:nvPr/>
            </p:nvSpPr>
            <p:spPr>
              <a:xfrm>
                <a:off x="8793706" y="2851173"/>
                <a:ext cx="401859" cy="1151247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82FBAC-84C1-5BBF-DDC0-9601C454E33E}"/>
                  </a:ext>
                </a:extLst>
              </p:cNvPr>
              <p:cNvSpPr/>
              <p:nvPr/>
            </p:nvSpPr>
            <p:spPr>
              <a:xfrm>
                <a:off x="9195565" y="2851173"/>
                <a:ext cx="401859" cy="875475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33C53C-BF1B-2F5D-47C1-6CED4DF8BB33}"/>
                  </a:ext>
                </a:extLst>
              </p:cNvPr>
              <p:cNvSpPr/>
              <p:nvPr/>
            </p:nvSpPr>
            <p:spPr>
              <a:xfrm>
                <a:off x="9597424" y="2851174"/>
                <a:ext cx="391375" cy="69497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6F1711E-E191-D3B7-4D85-A7EB32218B52}"/>
                  </a:ext>
                </a:extLst>
              </p:cNvPr>
              <p:cNvSpPr/>
              <p:nvPr/>
            </p:nvSpPr>
            <p:spPr>
              <a:xfrm>
                <a:off x="8800028" y="2857214"/>
                <a:ext cx="1199255" cy="11512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77" name="TextBox 30">
              <a:extLst>
                <a:ext uri="{FF2B5EF4-FFF2-40B4-BE49-F238E27FC236}">
                  <a16:creationId xmlns:a16="http://schemas.microsoft.com/office/drawing/2014/main" id="{A0D3CFD2-4462-AD6B-B683-247FBC19895A}"/>
                </a:ext>
              </a:extLst>
            </p:cNvPr>
            <p:cNvSpPr txBox="1"/>
            <p:nvPr/>
          </p:nvSpPr>
          <p:spPr>
            <a:xfrm>
              <a:off x="8539349" y="3716960"/>
              <a:ext cx="263253" cy="37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F</a:t>
              </a:r>
              <a:endParaRPr lang="en-IT" dirty="0"/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12E27621-2203-4EFB-C46A-0CCD8C6BAEA8}"/>
              </a:ext>
            </a:extLst>
          </p:cNvPr>
          <p:cNvGrpSpPr/>
          <p:nvPr/>
        </p:nvGrpSpPr>
        <p:grpSpPr>
          <a:xfrm>
            <a:off x="4556309" y="4739516"/>
            <a:ext cx="2760248" cy="1953230"/>
            <a:chOff x="4556309" y="4739516"/>
            <a:chExt cx="2760248" cy="1953230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531EF1F2-2678-808F-96EC-DC32A9597B87}"/>
                </a:ext>
              </a:extLst>
            </p:cNvPr>
            <p:cNvGrpSpPr/>
            <p:nvPr/>
          </p:nvGrpSpPr>
          <p:grpSpPr>
            <a:xfrm>
              <a:off x="4848559" y="4739516"/>
              <a:ext cx="2467998" cy="1881090"/>
              <a:chOff x="4810220" y="4739518"/>
              <a:chExt cx="2467998" cy="18810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4854791-9AB9-543E-E6B5-C07D8B70B15D}"/>
                  </a:ext>
                </a:extLst>
              </p:cNvPr>
              <p:cNvSpPr/>
              <p:nvPr/>
            </p:nvSpPr>
            <p:spPr>
              <a:xfrm>
                <a:off x="6455763" y="4739518"/>
                <a:ext cx="822455" cy="188109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E79FC2C-63DF-9FC2-495F-47BC912975D1}"/>
                  </a:ext>
                </a:extLst>
              </p:cNvPr>
              <p:cNvSpPr/>
              <p:nvPr/>
            </p:nvSpPr>
            <p:spPr>
              <a:xfrm>
                <a:off x="5632886" y="4739518"/>
                <a:ext cx="822455" cy="188109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19A5FB2-774B-B713-7B8B-305F5CDF8532}"/>
                  </a:ext>
                </a:extLst>
              </p:cNvPr>
              <p:cNvSpPr/>
              <p:nvPr/>
            </p:nvSpPr>
            <p:spPr>
              <a:xfrm>
                <a:off x="4810220" y="4739518"/>
                <a:ext cx="822455" cy="18810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78" name="TextBox 30">
              <a:extLst>
                <a:ext uri="{FF2B5EF4-FFF2-40B4-BE49-F238E27FC236}">
                  <a16:creationId xmlns:a16="http://schemas.microsoft.com/office/drawing/2014/main" id="{1529472F-D873-94E2-8E03-AC6DFF244E5D}"/>
                </a:ext>
              </a:extLst>
            </p:cNvPr>
            <p:cNvSpPr txBox="1"/>
            <p:nvPr/>
          </p:nvSpPr>
          <p:spPr>
            <a:xfrm>
              <a:off x="4556309" y="6313886"/>
              <a:ext cx="263253" cy="37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G</a:t>
              </a:r>
              <a:endParaRPr lang="en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288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705A-5E4C-9366-D0B3-EC542C7C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44731"/>
            <a:ext cx="9601200" cy="1485900"/>
          </a:xfrm>
        </p:spPr>
        <p:txBody>
          <a:bodyPr/>
          <a:lstStyle/>
          <a:p>
            <a:r>
              <a:rPr lang="en-IT" dirty="0"/>
              <a:t>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D043-7E74-13BD-73A9-6B9D01F4F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30482"/>
            <a:ext cx="9601200" cy="3581400"/>
          </a:xfrm>
        </p:spPr>
        <p:txBody>
          <a:bodyPr/>
          <a:lstStyle/>
          <a:p>
            <a:pPr algn="just"/>
            <a:r>
              <a:rPr lang="en-IT" dirty="0"/>
              <a:t>We merged the three datasets, obtaining a final one with all products from all supermarkets with their matches from other supermarkets, if any.</a:t>
            </a:r>
          </a:p>
          <a:p>
            <a:pPr algn="just"/>
            <a:r>
              <a:rPr lang="en-IT" dirty="0"/>
              <a:t>Duplicates were dropped</a:t>
            </a:r>
          </a:p>
          <a:p>
            <a:pPr marL="0" indent="0">
              <a:buNone/>
            </a:pP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E70C8-B0E1-105B-9092-93E9A0A9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92" y="2829792"/>
            <a:ext cx="972207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9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A30E-5A78-4281-6006-19B5E8B3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E2316-B601-D274-5C28-BEF2F65B4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37311"/>
            <a:ext cx="9601200" cy="3581400"/>
          </a:xfrm>
        </p:spPr>
        <p:txBody>
          <a:bodyPr/>
          <a:lstStyle/>
          <a:p>
            <a:pPr algn="just"/>
            <a:r>
              <a:rPr lang="en-IT" dirty="0"/>
              <a:t>We proceeded by checking random matches, to see if the ones we had obtained actually linked together the same products</a:t>
            </a:r>
          </a:p>
          <a:p>
            <a:pPr algn="just"/>
            <a:r>
              <a:rPr lang="en-IT" dirty="0"/>
              <a:t>For each supermarket, we chose a category and sampled 50 products. </a:t>
            </a:r>
          </a:p>
          <a:p>
            <a:pPr algn="just"/>
            <a:r>
              <a:rPr lang="en-IT" dirty="0"/>
              <a:t>87% of the matches showed real correspondences of data</a:t>
            </a:r>
          </a:p>
          <a:p>
            <a:pPr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IT" dirty="0"/>
              <a:t>Most discrepancies were due to flavour differences: </a:t>
            </a:r>
          </a:p>
          <a:p>
            <a:pPr marL="0" indent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IT" dirty="0"/>
              <a:t>      eg. </a:t>
            </a:r>
            <a:r>
              <a:rPr lang="en-GB" sz="1500" dirty="0">
                <a:effectLst/>
                <a:latin typeface="Helvetica Neue" panose="02000503000000020004" pitchFamily="2" charset="0"/>
              </a:rPr>
              <a:t>milk, pro 35g high protein cacao 350 g, </a:t>
            </a:r>
          </a:p>
          <a:p>
            <a:pPr marL="0" indent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500" dirty="0">
                <a:latin typeface="Helvetica Neue" panose="02000503000000020004" pitchFamily="2" charset="0"/>
              </a:rPr>
              <a:t>               </a:t>
            </a:r>
            <a:r>
              <a:rPr lang="en-GB" sz="1500" dirty="0">
                <a:effectLst/>
                <a:latin typeface="Helvetica Neue" panose="02000503000000020004" pitchFamily="2" charset="0"/>
              </a:rPr>
              <a:t>milk pro high protein 35g </a:t>
            </a:r>
            <a:r>
              <a:rPr lang="en-GB" sz="1500" dirty="0" err="1">
                <a:effectLst/>
                <a:latin typeface="Helvetica Neue" panose="02000503000000020004" pitchFamily="2" charset="0"/>
              </a:rPr>
              <a:t>vaniglia</a:t>
            </a:r>
            <a:r>
              <a:rPr lang="en-GB" sz="1500" dirty="0">
                <a:effectLst/>
                <a:latin typeface="Helvetica Neue" panose="02000503000000020004" pitchFamily="2" charset="0"/>
              </a:rPr>
              <a:t> 350 g, </a:t>
            </a:r>
          </a:p>
          <a:p>
            <a:pPr marL="0" indent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500" dirty="0">
                <a:effectLst/>
                <a:latin typeface="Helvetica Neue" panose="02000503000000020004" pitchFamily="2" charset="0"/>
              </a:rPr>
              <a:t>               milk </a:t>
            </a:r>
            <a:r>
              <a:rPr lang="en-GB" sz="1500" dirty="0">
                <a:latin typeface="Helvetica Neue" panose="02000503000000020004" pitchFamily="2" charset="0"/>
              </a:rPr>
              <a:t>p</a:t>
            </a:r>
            <a:r>
              <a:rPr lang="en-GB" sz="1500" dirty="0">
                <a:effectLst/>
                <a:latin typeface="Helvetica Neue" panose="02000503000000020004" pitchFamily="2" charset="0"/>
              </a:rPr>
              <a:t>ro </a:t>
            </a:r>
            <a:r>
              <a:rPr lang="en-GB" sz="1500" dirty="0">
                <a:latin typeface="Helvetica Neue" panose="02000503000000020004" pitchFamily="2" charset="0"/>
              </a:rPr>
              <a:t>h</a:t>
            </a:r>
            <a:r>
              <a:rPr lang="en-GB" sz="1500" dirty="0">
                <a:effectLst/>
                <a:latin typeface="Helvetica Neue" panose="02000503000000020004" pitchFamily="2" charset="0"/>
              </a:rPr>
              <a:t>igh </a:t>
            </a:r>
            <a:r>
              <a:rPr lang="en-GB" sz="1500" dirty="0">
                <a:latin typeface="Helvetica Neue" panose="02000503000000020004" pitchFamily="2" charset="0"/>
              </a:rPr>
              <a:t>p</a:t>
            </a:r>
            <a:r>
              <a:rPr lang="en-GB" sz="1500" dirty="0">
                <a:effectLst/>
                <a:latin typeface="Helvetica Neue" panose="02000503000000020004" pitchFamily="2" charset="0"/>
              </a:rPr>
              <a:t>rotein 35g </a:t>
            </a:r>
            <a:r>
              <a:rPr lang="en-GB" sz="1500" dirty="0" err="1">
                <a:latin typeface="Helvetica Neue" panose="02000503000000020004" pitchFamily="2" charset="0"/>
              </a:rPr>
              <a:t>v</a:t>
            </a:r>
            <a:r>
              <a:rPr lang="en-GB" sz="1500" dirty="0" err="1">
                <a:effectLst/>
                <a:latin typeface="Helvetica Neue" panose="02000503000000020004" pitchFamily="2" charset="0"/>
              </a:rPr>
              <a:t>aniglia</a:t>
            </a:r>
            <a:r>
              <a:rPr lang="en-GB" sz="1500" dirty="0">
                <a:effectLst/>
                <a:latin typeface="Helvetica Neue" panose="02000503000000020004" pitchFamily="2" charset="0"/>
              </a:rPr>
              <a:t> 350 g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9015519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687</TotalTime>
  <Words>360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Franklin Gothic Book</vt:lpstr>
      <vt:lpstr>Helvetica Neue</vt:lpstr>
      <vt:lpstr>Wingdings</vt:lpstr>
      <vt:lpstr>Crop</vt:lpstr>
      <vt:lpstr>Supermarket products:  A comparison</vt:lpstr>
      <vt:lpstr>Main objective</vt:lpstr>
      <vt:lpstr>From….</vt:lpstr>
      <vt:lpstr>…to</vt:lpstr>
      <vt:lpstr>DATA PREPROCESSING</vt:lpstr>
      <vt:lpstr>DATA INTEGRATION from three different sources</vt:lpstr>
      <vt:lpstr>Presentazione standard di PowerPoint</vt:lpstr>
      <vt:lpstr>DATA INTEGRATION</vt:lpstr>
      <vt:lpstr>DATA QUALITY</vt:lpstr>
      <vt:lpstr>QUERIES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Supermarket products:  price comparison</dc:title>
  <dc:creator>Costanza Pagnin</dc:creator>
  <cp:lastModifiedBy>m.corona2@campus.unimib.it</cp:lastModifiedBy>
  <cp:revision>9</cp:revision>
  <cp:lastPrinted>2023-06-11T16:18:19Z</cp:lastPrinted>
  <dcterms:created xsi:type="dcterms:W3CDTF">2023-06-11T14:49:31Z</dcterms:created>
  <dcterms:modified xsi:type="dcterms:W3CDTF">2023-06-19T13:53:10Z</dcterms:modified>
</cp:coreProperties>
</file>